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7597" r:id="rId3"/>
    <p:sldId id="7589" r:id="rId4"/>
    <p:sldId id="7596" r:id="rId5"/>
    <p:sldId id="7593" r:id="rId6"/>
    <p:sldId id="7599" r:id="rId7"/>
    <p:sldId id="7598" r:id="rId8"/>
    <p:sldId id="7594" r:id="rId9"/>
    <p:sldId id="120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5D6049-EB6B-4049-9CD0-24206E1F7568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EB4D67-0D7B-4328-9B7C-DA34E87BBB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665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558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432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441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252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376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959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498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046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86AD832-902B-4513-A0BE-DC44A0F182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19" r="6013"/>
          <a:stretch/>
        </p:blipFill>
        <p:spPr>
          <a:xfrm>
            <a:off x="1651820" y="0"/>
            <a:ext cx="10540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5438"/>
      </p:ext>
    </p:extLst>
  </p:cSld>
  <p:clrMapOvr>
    <a:masterClrMapping/>
  </p:clrMapOvr>
  <p:transition>
    <p:split orient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1242C1-B42B-4EFD-B76C-458E1DF49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0B779BA-1CEE-4A2A-9C9B-B5BC1B506D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8B1699-7CC6-46B5-850B-74F4C2C9B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662F6A-668F-45C3-88BA-3F6BCC720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0BA8B2-2245-45F9-AAAC-03C015C99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255850"/>
      </p:ext>
    </p:extLst>
  </p:cSld>
  <p:clrMapOvr>
    <a:masterClrMapping/>
  </p:clrMapOvr>
  <p:transition>
    <p:split orient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5C9BAF7-5256-4100-BE4B-2460FC3B2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D81D11B-BEDB-453F-A9BD-4D30CFEFB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E3B93D-47E8-4BC5-8BE1-B8DD4B733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BBEFB2-911C-4DB5-9395-4CA94C43F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13D228-6041-4EDA-BC22-1774A8460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24216"/>
      </p:ext>
    </p:extLst>
  </p:cSld>
  <p:clrMapOvr>
    <a:masterClrMapping/>
  </p:clrMapOvr>
  <p:transition>
    <p:split orient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with B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7707508"/>
      </p:ext>
    </p:extLst>
  </p:cSld>
  <p:clrMapOvr>
    <a:masterClrMapping/>
  </p:clrMapOvr>
  <p:transition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FBC35BF-EE79-46F5-80DB-0FF23545F9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196" b="2411"/>
          <a:stretch/>
        </p:blipFill>
        <p:spPr>
          <a:xfrm>
            <a:off x="0" y="4748232"/>
            <a:ext cx="12192000" cy="210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112605"/>
      </p:ext>
    </p:extLst>
  </p:cSld>
  <p:clrMapOvr>
    <a:masterClrMapping/>
  </p:clrMapOvr>
  <p:transition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A5B7733-5D21-4D99-ADFE-1366C2E280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62" b="4370"/>
          <a:stretch/>
        </p:blipFill>
        <p:spPr>
          <a:xfrm>
            <a:off x="0" y="4876416"/>
            <a:ext cx="12192000" cy="198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937034"/>
      </p:ext>
    </p:extLst>
  </p:cSld>
  <p:clrMapOvr>
    <a:masterClrMapping/>
  </p:clrMapOvr>
  <p:transition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8E8469-535E-40E7-9793-54745690C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5D276F-9BBC-403B-9541-323F2A7B2D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FB1222A-D16F-4056-A0EC-EE7626D03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0215AF-72B4-433F-8294-01E17926E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537207-7519-4727-BD5C-990FF9F8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13F3B-F116-4B85-B5F3-0453C71A2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399893"/>
      </p:ext>
    </p:extLst>
  </p:cSld>
  <p:clrMapOvr>
    <a:masterClrMapping/>
  </p:clrMapOvr>
  <p:transition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52B716-647E-450F-8C93-DC0D05F42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CB3767-391D-41B2-AA25-7F47223EF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231FDD-5240-4F70-BD66-3171958F76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E558B1A-1ACE-4B52-A159-15FDE293EF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61D97A0-176E-47CD-8F05-4F873E1CFC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45CC0BB-CC69-4883-9F4A-E6E126A38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2A9123E-FA8B-4D0B-A038-30F4FC8DA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E5AC48B-78E8-4203-BCCF-DFCDE8AEA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401975"/>
      </p:ext>
    </p:extLst>
  </p:cSld>
  <p:clrMapOvr>
    <a:masterClrMapping/>
  </p:clrMapOvr>
  <p:transition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A83AAA-5DC4-4912-93DB-3BBDFFC68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36153B9-B3DD-4146-BC8F-006028B22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3023C6-B5D8-4A4E-9D2E-0EEAB3904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16686D4-041A-4FE0-856F-9358F09F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137458"/>
      </p:ext>
    </p:extLst>
  </p:cSld>
  <p:clrMapOvr>
    <a:masterClrMapping/>
  </p:clrMapOvr>
  <p:transition>
    <p:split orient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FE999AD-038B-4BFF-9B93-87FA32E0A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570DA28-549E-4F99-9378-C1F871D1C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1388E6C-E13E-413F-A13D-17E7C783C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131519"/>
      </p:ext>
    </p:extLst>
  </p:cSld>
  <p:clrMapOvr>
    <a:masterClrMapping/>
  </p:clrMapOvr>
  <p:transition>
    <p:split orient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E36198-6F5D-4AA5-89A2-342A005C1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587EC6-E9A4-4F53-93BF-1F6B71EDB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B277BF-84CF-41DB-A96C-0BC5CB570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ACA7AF-0913-4B4C-A5A5-C47503E4E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107C7D-6B65-406D-916F-E2A268890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9A883F-271F-4C6E-93A3-88A53CADE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21763"/>
      </p:ext>
    </p:extLst>
  </p:cSld>
  <p:clrMapOvr>
    <a:masterClrMapping/>
  </p:clrMapOvr>
  <p:transition>
    <p:split orient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67F926-60C0-4499-A454-CD130DD96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6ED4B88-ACF3-47B9-8E4C-9167A2E947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100B1C-3748-4D97-8CB8-B0640CA926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134B52-BB78-46E1-86D8-6229B178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757ABE7-616F-4F13-AB53-E72A42CFF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1E891E-9DCB-44D5-90EC-07563951B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919472"/>
      </p:ext>
    </p:extLst>
  </p:cSld>
  <p:clrMapOvr>
    <a:masterClrMapping/>
  </p:clrMapOvr>
  <p:transition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AEE1B41-2B21-4D23-8D12-622576EB3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11B9DF-5767-4DA7-83FB-A64128799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42D697-A99A-4A16-9CC6-1F261B1A5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8EFDD5-C0D2-4E7B-B412-FC3AAFEE6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50B7EC-358A-4AB8-B1EF-E6A1B342EA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933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split orient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">
            <a:extLst>
              <a:ext uri="{FF2B5EF4-FFF2-40B4-BE49-F238E27FC236}">
                <a16:creationId xmlns:a16="http://schemas.microsoft.com/office/drawing/2014/main" id="{65DC6CD5-C80D-419F-B74A-B68AFC63EF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35" y="5040646"/>
            <a:ext cx="28925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endParaRPr lang="zh-CN" altLang="en-US" sz="20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2C48088-B185-474B-B16B-2D1D6BADA6B4}"/>
              </a:ext>
            </a:extLst>
          </p:cNvPr>
          <p:cNvSpPr/>
          <p:nvPr/>
        </p:nvSpPr>
        <p:spPr>
          <a:xfrm>
            <a:off x="212368" y="2274838"/>
            <a:ext cx="620053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73A8EA4-6D22-4FFE-A5C4-62E610F03DBC}"/>
              </a:ext>
            </a:extLst>
          </p:cNvPr>
          <p:cNvCxnSpPr>
            <a:cxnSpLocks/>
          </p:cNvCxnSpPr>
          <p:nvPr/>
        </p:nvCxnSpPr>
        <p:spPr>
          <a:xfrm>
            <a:off x="10106679" y="2633308"/>
            <a:ext cx="11644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B4ED5F8E-4698-8F46-43A4-EEEC721485E1}"/>
              </a:ext>
            </a:extLst>
          </p:cNvPr>
          <p:cNvSpPr txBox="1"/>
          <p:nvPr/>
        </p:nvSpPr>
        <p:spPr>
          <a:xfrm>
            <a:off x="642719" y="1036028"/>
            <a:ext cx="4959505" cy="497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Team Members:</a:t>
            </a:r>
          </a:p>
          <a:p>
            <a:r>
              <a:rPr lang="vi-VN" dirty="0">
                <a:solidFill>
                  <a:schemeClr val="bg1"/>
                </a:solidFill>
              </a:rPr>
              <a:t>1. Nguyễn Trực Cường - 20215005 (</a:t>
            </a:r>
            <a:r>
              <a:rPr lang="vi-VN" dirty="0" err="1">
                <a:solidFill>
                  <a:schemeClr val="bg1"/>
                </a:solidFill>
              </a:rPr>
              <a:t>Leader</a:t>
            </a:r>
            <a:r>
              <a:rPr lang="vi-VN" dirty="0">
                <a:solidFill>
                  <a:schemeClr val="bg1"/>
                </a:solidFill>
              </a:rPr>
              <a:t>)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Design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application’s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main</a:t>
            </a:r>
            <a:r>
              <a:rPr lang="vi-VN" sz="1100" b="1" dirty="0">
                <a:solidFill>
                  <a:schemeClr val="bg1"/>
                </a:solidFill>
              </a:rPr>
              <a:t> UI </a:t>
            </a:r>
            <a:r>
              <a:rPr lang="vi-VN" sz="1100" b="1" dirty="0" err="1">
                <a:solidFill>
                  <a:schemeClr val="bg1"/>
                </a:solidFill>
              </a:rPr>
              <a:t>using</a:t>
            </a:r>
            <a:r>
              <a:rPr lang="vi-VN" sz="1100" b="1" dirty="0">
                <a:solidFill>
                  <a:schemeClr val="bg1"/>
                </a:solidFill>
              </a:rPr>
              <a:t> FXML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CSS.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Implement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JavaFX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controllers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application’s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components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Design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implement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model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classes</a:t>
            </a:r>
            <a:r>
              <a:rPr lang="vi-VN" sz="1100" b="1" dirty="0">
                <a:solidFill>
                  <a:schemeClr val="bg1"/>
                </a:solidFill>
              </a:rPr>
              <a:t>(</a:t>
            </a:r>
            <a:r>
              <a:rPr lang="vi-VN" sz="1100" b="1" dirty="0" err="1">
                <a:solidFill>
                  <a:schemeClr val="bg1"/>
                </a:solidFill>
              </a:rPr>
              <a:t>Piano</a:t>
            </a:r>
            <a:r>
              <a:rPr lang="vi-VN" sz="1100" b="1" dirty="0">
                <a:solidFill>
                  <a:schemeClr val="bg1"/>
                </a:solidFill>
              </a:rPr>
              <a:t>, </a:t>
            </a:r>
            <a:r>
              <a:rPr lang="vi-VN" sz="1100" b="1" dirty="0" err="1">
                <a:solidFill>
                  <a:schemeClr val="bg1"/>
                </a:solidFill>
              </a:rPr>
              <a:t>PianoKey</a:t>
            </a:r>
            <a:r>
              <a:rPr lang="vi-VN" sz="1100" b="1" dirty="0">
                <a:solidFill>
                  <a:schemeClr val="bg1"/>
                </a:solidFill>
              </a:rPr>
              <a:t>, </a:t>
            </a:r>
            <a:r>
              <a:rPr lang="vi-VN" sz="1100" b="1" dirty="0" err="1">
                <a:solidFill>
                  <a:schemeClr val="bg1"/>
                </a:solidFill>
              </a:rPr>
              <a:t>Recorder</a:t>
            </a:r>
            <a:r>
              <a:rPr lang="vi-VN" sz="1100" b="1" dirty="0">
                <a:solidFill>
                  <a:schemeClr val="bg1"/>
                </a:solidFill>
              </a:rPr>
              <a:t>,…).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Review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team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member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codes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texts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image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resources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application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report</a:t>
            </a:r>
            <a:r>
              <a:rPr lang="vi-VN" sz="1100" b="1" dirty="0">
                <a:solidFill>
                  <a:schemeClr val="bg1"/>
                </a:solidFill>
              </a:rPr>
              <a:t> &amp; </a:t>
            </a:r>
            <a:r>
              <a:rPr lang="vi-VN" sz="1100" b="1" dirty="0" err="1">
                <a:solidFill>
                  <a:schemeClr val="bg1"/>
                </a:solidFill>
              </a:rPr>
              <a:t>presentation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Integrate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Apache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Maven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build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tool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into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project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sz="1100" b="1" dirty="0">
              <a:solidFill>
                <a:schemeClr val="bg1"/>
              </a:solidFill>
            </a:endParaRPr>
          </a:p>
          <a:p>
            <a:r>
              <a:rPr lang="vi-VN" dirty="0">
                <a:solidFill>
                  <a:schemeClr val="bg1"/>
                </a:solidFill>
              </a:rPr>
              <a:t>2. Phạm Thành Công - 20194494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Design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help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menu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Improve</a:t>
            </a:r>
            <a:r>
              <a:rPr lang="vi-VN" sz="1100" b="1" dirty="0">
                <a:solidFill>
                  <a:schemeClr val="bg1"/>
                </a:solidFill>
              </a:rPr>
              <a:t> UX.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Provide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suggestions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Use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Case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sz="1100" b="1" dirty="0">
              <a:solidFill>
                <a:schemeClr val="bg1"/>
              </a:solidFill>
            </a:endParaRPr>
          </a:p>
          <a:p>
            <a:r>
              <a:rPr lang="vi-VN" dirty="0">
                <a:solidFill>
                  <a:schemeClr val="bg1"/>
                </a:solidFill>
              </a:rPr>
              <a:t>3. Đặng Minh Chức – 20215001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Provide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suggestions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Use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Case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demo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video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sz="1100" dirty="0">
              <a:solidFill>
                <a:schemeClr val="bg1"/>
              </a:solidFill>
            </a:endParaRPr>
          </a:p>
          <a:p>
            <a:r>
              <a:rPr lang="vi-VN" dirty="0">
                <a:solidFill>
                  <a:schemeClr val="bg1"/>
                </a:solidFill>
              </a:rPr>
              <a:t>4. Khổng Lê Cường - 20215004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piano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sound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data</a:t>
            </a:r>
            <a:endParaRPr lang="vi-VN" sz="1100" b="1" dirty="0">
              <a:solidFill>
                <a:schemeClr val="bg1"/>
              </a:solidFill>
            </a:endParaRP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Research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audio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playback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methods</a:t>
            </a:r>
            <a:r>
              <a:rPr lang="vi-VN" sz="1100" b="1" dirty="0">
                <a:solidFill>
                  <a:schemeClr val="bg1"/>
                </a:solidFill>
              </a:rPr>
              <a:t> in </a:t>
            </a:r>
            <a:r>
              <a:rPr lang="vi-VN" sz="1100" b="1" dirty="0" err="1">
                <a:solidFill>
                  <a:schemeClr val="bg1"/>
                </a:solidFill>
              </a:rPr>
              <a:t>Java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Add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new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music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styles</a:t>
            </a:r>
            <a:r>
              <a:rPr lang="vi-VN" sz="1100" b="1" dirty="0">
                <a:solidFill>
                  <a:schemeClr val="bg1"/>
                </a:solidFill>
              </a:rPr>
              <a:t> to the </a:t>
            </a:r>
            <a:r>
              <a:rPr lang="vi-VN" sz="1100" b="1" dirty="0" err="1">
                <a:solidFill>
                  <a:schemeClr val="bg1"/>
                </a:solidFill>
              </a:rPr>
              <a:t>application’s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setting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Provide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suggestions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Use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Case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b="1" dirty="0">
              <a:solidFill>
                <a:schemeClr val="bg1"/>
              </a:solidFill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9FEBBB18-2842-2970-D6E2-2842D4B5A54C}"/>
              </a:ext>
            </a:extLst>
          </p:cNvPr>
          <p:cNvSpPr txBox="1"/>
          <p:nvPr/>
        </p:nvSpPr>
        <p:spPr>
          <a:xfrm>
            <a:off x="7397087" y="1036028"/>
            <a:ext cx="495950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Topic</a:t>
            </a:r>
            <a:r>
              <a:rPr lang="vi-VN" sz="4000" b="1" dirty="0">
                <a:solidFill>
                  <a:schemeClr val="bg1"/>
                </a:solidFill>
              </a:rPr>
              <a:t> 10:</a:t>
            </a:r>
          </a:p>
          <a:p>
            <a:r>
              <a:rPr lang="vi-VN" sz="4000" b="1" dirty="0" err="1">
                <a:solidFill>
                  <a:schemeClr val="bg1"/>
                </a:solidFill>
              </a:rPr>
              <a:t>Electronic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Piano</a:t>
            </a:r>
            <a:endParaRPr lang="vi-VN" sz="4000" b="1" dirty="0">
              <a:solidFill>
                <a:schemeClr val="bg1"/>
              </a:solidFill>
            </a:endParaRPr>
          </a:p>
          <a:p>
            <a:r>
              <a:rPr lang="vi-VN" sz="2800" dirty="0" err="1">
                <a:solidFill>
                  <a:schemeClr val="bg1"/>
                </a:solidFill>
              </a:rPr>
              <a:t>Class</a:t>
            </a:r>
            <a:r>
              <a:rPr lang="vi-VN" sz="2800" dirty="0">
                <a:solidFill>
                  <a:schemeClr val="bg1"/>
                </a:solidFill>
              </a:rPr>
              <a:t>: OOLT.VN.20231</a:t>
            </a:r>
          </a:p>
          <a:p>
            <a:r>
              <a:rPr lang="vi-VN" sz="2800" dirty="0" err="1">
                <a:solidFill>
                  <a:schemeClr val="bg1"/>
                </a:solidFill>
              </a:rPr>
              <a:t>Course</a:t>
            </a:r>
            <a:r>
              <a:rPr lang="vi-VN" sz="2800" dirty="0">
                <a:solidFill>
                  <a:schemeClr val="bg1"/>
                </a:solidFill>
              </a:rPr>
              <a:t>: IT3103</a:t>
            </a:r>
          </a:p>
        </p:txBody>
      </p:sp>
    </p:spTree>
    <p:extLst>
      <p:ext uri="{BB962C8B-B14F-4D97-AF65-F5344CB8AC3E}">
        <p14:creationId xmlns:p14="http://schemas.microsoft.com/office/powerpoint/2010/main" val="2428206673"/>
      </p:ext>
    </p:extLst>
  </p:cSld>
  <p:clrMapOvr>
    <a:masterClrMapping/>
  </p:clrMapOvr>
  <p:transition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671862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29" name="文本框 28"/>
          <p:cNvSpPr txBox="1"/>
          <p:nvPr/>
        </p:nvSpPr>
        <p:spPr>
          <a:xfrm>
            <a:off x="3502153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50" name="文本框 49"/>
          <p:cNvSpPr txBox="1"/>
          <p:nvPr/>
        </p:nvSpPr>
        <p:spPr>
          <a:xfrm>
            <a:off x="6271085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52" name="文本框 51"/>
          <p:cNvSpPr txBox="1"/>
          <p:nvPr/>
        </p:nvSpPr>
        <p:spPr>
          <a:xfrm>
            <a:off x="9164876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EF05C37-A3E7-4334-8DD0-9B9D7F390DCA}"/>
              </a:ext>
            </a:extLst>
          </p:cNvPr>
          <p:cNvSpPr/>
          <p:nvPr/>
        </p:nvSpPr>
        <p:spPr>
          <a:xfrm>
            <a:off x="749300" y="0"/>
            <a:ext cx="190500" cy="1460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46ED4E1-9811-483D-8F4F-624AE2E358F4}"/>
              </a:ext>
            </a:extLst>
          </p:cNvPr>
          <p:cNvSpPr txBox="1"/>
          <p:nvPr/>
        </p:nvSpPr>
        <p:spPr>
          <a:xfrm>
            <a:off x="1053592" y="967254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2" name="Hình ảnh 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9BE33330-6759-8B00-7584-632E73AB68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179" y="158374"/>
            <a:ext cx="1132046" cy="1132046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8E71A9D3-189E-B92A-032D-A07A14564598}"/>
              </a:ext>
            </a:extLst>
          </p:cNvPr>
          <p:cNvSpPr txBox="1"/>
          <p:nvPr/>
        </p:nvSpPr>
        <p:spPr>
          <a:xfrm>
            <a:off x="958088" y="22364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/>
              <a:t>Problem</a:t>
            </a:r>
            <a:r>
              <a:rPr lang="vi-VN" sz="4000" b="1" dirty="0"/>
              <a:t> </a:t>
            </a:r>
            <a:r>
              <a:rPr lang="vi-VN" sz="4000" b="1" dirty="0" err="1"/>
              <a:t>statement</a:t>
            </a:r>
            <a:endParaRPr lang="vi-VN" sz="4000" b="1" dirty="0"/>
          </a:p>
        </p:txBody>
      </p:sp>
      <p:pic>
        <p:nvPicPr>
          <p:cNvPr id="9" name="Hình ảnh 8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4CAE7A22-83A0-2A78-9F59-C5245B7BF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177" y="2999736"/>
            <a:ext cx="1118838" cy="1118838"/>
          </a:xfrm>
          <a:prstGeom prst="rect">
            <a:avLst/>
          </a:prstGeom>
        </p:spPr>
      </p:pic>
      <p:pic>
        <p:nvPicPr>
          <p:cNvPr id="1028" name="Picture 4" descr="Classical Paradise - YouTube">
            <a:extLst>
              <a:ext uri="{FF2B5EF4-FFF2-40B4-BE49-F238E27FC236}">
                <a16:creationId xmlns:a16="http://schemas.microsoft.com/office/drawing/2014/main" id="{3F83AEBE-4AE3-D0EA-CF67-E414F14B3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880" y="2199893"/>
            <a:ext cx="1658112" cy="165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068BE03E-9D87-ACB0-F489-D7922E0F03AF}"/>
              </a:ext>
            </a:extLst>
          </p:cNvPr>
          <p:cNvSpPr txBox="1"/>
          <p:nvPr/>
        </p:nvSpPr>
        <p:spPr>
          <a:xfrm>
            <a:off x="3485183" y="3866948"/>
            <a:ext cx="4959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000" b="1" dirty="0" err="1"/>
              <a:t>Physical</a:t>
            </a:r>
            <a:r>
              <a:rPr lang="vi-VN" sz="2000" b="1" dirty="0"/>
              <a:t> </a:t>
            </a:r>
            <a:r>
              <a:rPr lang="vi-VN" sz="2000" b="1" dirty="0" err="1"/>
              <a:t>Piano</a:t>
            </a:r>
            <a:endParaRPr lang="vi-VN" sz="2000" b="1" dirty="0"/>
          </a:p>
        </p:txBody>
      </p:sp>
      <p:pic>
        <p:nvPicPr>
          <p:cNvPr id="14" name="Hình ảnh 13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D3498B80-C4A4-6E86-8C8E-E9FBC9D370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759" y="2999736"/>
            <a:ext cx="1132046" cy="1132046"/>
          </a:xfrm>
          <a:prstGeom prst="rect">
            <a:avLst/>
          </a:prstGeom>
        </p:spPr>
      </p:pic>
      <p:cxnSp>
        <p:nvCxnSpPr>
          <p:cNvPr id="15" name="直接连接符 74">
            <a:extLst>
              <a:ext uri="{FF2B5EF4-FFF2-40B4-BE49-F238E27FC236}">
                <a16:creationId xmlns:a16="http://schemas.microsoft.com/office/drawing/2014/main" id="{6E6A63CB-7E5A-399C-C61A-5AF1167B7E27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6480048" y="1243584"/>
            <a:ext cx="643135" cy="981571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74">
            <a:extLst>
              <a:ext uri="{FF2B5EF4-FFF2-40B4-BE49-F238E27FC236}">
                <a16:creationId xmlns:a16="http://schemas.microsoft.com/office/drawing/2014/main" id="{5376C58A-6EE8-1776-41C2-F8C09B742E4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59377" y="3310365"/>
            <a:ext cx="1275848" cy="255394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" name="直接连接符 74">
            <a:extLst>
              <a:ext uri="{FF2B5EF4-FFF2-40B4-BE49-F238E27FC236}">
                <a16:creationId xmlns:a16="http://schemas.microsoft.com/office/drawing/2014/main" id="{E4DC5B84-837E-A26C-BCEC-0281FED1D74B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3653549" y="3351836"/>
            <a:ext cx="1416946" cy="256314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066646836"/>
      </p:ext>
    </p:extLst>
  </p:cSld>
  <p:clrMapOvr>
    <a:masterClrMapping/>
  </p:clrMapOvr>
  <p:transition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Use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case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3" name="Hình ảnh 2" descr="Ảnh có chứa văn bản, ảnh chụp màn hình, hàng, biểu đồ&#10;&#10;Mô tả được tạo tự động">
            <a:extLst>
              <a:ext uri="{FF2B5EF4-FFF2-40B4-BE49-F238E27FC236}">
                <a16:creationId xmlns:a16="http://schemas.microsoft.com/office/drawing/2014/main" id="{C3C140A7-8D4E-8B45-AFCD-23FAA744F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031" y="1028731"/>
            <a:ext cx="5899938" cy="367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45708"/>
      </p:ext>
    </p:extLst>
  </p:cSld>
  <p:clrMapOvr>
    <a:masterClrMapping/>
  </p:clrMapOvr>
  <p:transition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7919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General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5" name="Hình ảnh 4" descr="Ảnh có chứa văn bản, biểu đồ, ảnh chụp màn hình, hàng&#10;&#10;Mô tả được tạo tự động">
            <a:extLst>
              <a:ext uri="{FF2B5EF4-FFF2-40B4-BE49-F238E27FC236}">
                <a16:creationId xmlns:a16="http://schemas.microsoft.com/office/drawing/2014/main" id="{4DF1DC23-4A9E-9EB1-9DD0-DADE3B83A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797" y="1132093"/>
            <a:ext cx="5309616" cy="356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799497"/>
      </p:ext>
    </p:extLst>
  </p:cSld>
  <p:clrMapOvr>
    <a:masterClrMapping/>
  </p:clrMapOvr>
  <p:transition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3692BBD1-28BC-2785-4075-51C98B95A553}"/>
              </a:ext>
            </a:extLst>
          </p:cNvPr>
          <p:cNvSpPr/>
          <p:nvPr/>
        </p:nvSpPr>
        <p:spPr>
          <a:xfrm>
            <a:off x="0" y="4362556"/>
            <a:ext cx="12192000" cy="24954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877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Detailed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ED45C978-ACCD-7933-B48D-6690E2815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1977" y="949553"/>
            <a:ext cx="9528046" cy="580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801491"/>
      </p:ext>
    </p:extLst>
  </p:cSld>
  <p:clrMapOvr>
    <a:masterClrMapping/>
  </p:clrMapOvr>
  <p:transition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3692BBD1-28BC-2785-4075-51C98B95A553}"/>
              </a:ext>
            </a:extLst>
          </p:cNvPr>
          <p:cNvSpPr/>
          <p:nvPr/>
        </p:nvSpPr>
        <p:spPr>
          <a:xfrm>
            <a:off x="0" y="4362556"/>
            <a:ext cx="12192000" cy="24954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877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Detailed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4" name="Hình ảnh 3" descr="Ảnh có chứa văn bản, ảnh chụp màn hình, biểu đồ, chữ viết tay&#10;&#10;Mô tả được tạo tự động">
            <a:extLst>
              <a:ext uri="{FF2B5EF4-FFF2-40B4-BE49-F238E27FC236}">
                <a16:creationId xmlns:a16="http://schemas.microsoft.com/office/drawing/2014/main" id="{ED45C978-ACCD-7933-B48D-6690E28151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0" t="55326" r="27812" b="1532"/>
          <a:stretch/>
        </p:blipFill>
        <p:spPr>
          <a:xfrm>
            <a:off x="2206752" y="3748705"/>
            <a:ext cx="7430606" cy="2961706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A8685CD0-2448-CA38-B150-BB1EFBA5DD54}"/>
              </a:ext>
            </a:extLst>
          </p:cNvPr>
          <p:cNvSpPr txBox="1"/>
          <p:nvPr/>
        </p:nvSpPr>
        <p:spPr>
          <a:xfrm>
            <a:off x="470696" y="977935"/>
            <a:ext cx="111549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400" b="1" dirty="0">
                <a:solidFill>
                  <a:schemeClr val="bg1"/>
                </a:solidFill>
              </a:rPr>
              <a:t>OOP </a:t>
            </a:r>
            <a:r>
              <a:rPr lang="vi-VN" sz="2400" b="1" dirty="0" err="1">
                <a:solidFill>
                  <a:schemeClr val="bg1"/>
                </a:solidFill>
              </a:rPr>
              <a:t>main</a:t>
            </a:r>
            <a:r>
              <a:rPr lang="vi-VN" sz="2400" b="1" dirty="0">
                <a:solidFill>
                  <a:schemeClr val="bg1"/>
                </a:solidFill>
              </a:rPr>
              <a:t> </a:t>
            </a:r>
            <a:r>
              <a:rPr lang="vi-VN" sz="2400" b="1" dirty="0" err="1">
                <a:solidFill>
                  <a:schemeClr val="bg1"/>
                </a:solidFill>
              </a:rPr>
              <a:t>principles</a:t>
            </a:r>
            <a:endParaRPr lang="vi-VN" sz="24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Hộp Văn bản 5">
                <a:extLst>
                  <a:ext uri="{FF2B5EF4-FFF2-40B4-BE49-F238E27FC236}">
                    <a16:creationId xmlns:a16="http://schemas.microsoft.com/office/drawing/2014/main" id="{2774AE5A-1FA3-A8D5-4A8D-A126069C2828}"/>
                  </a:ext>
                </a:extLst>
              </p:cNvPr>
              <p:cNvSpPr txBox="1"/>
              <p:nvPr/>
            </p:nvSpPr>
            <p:spPr>
              <a:xfrm>
                <a:off x="933450" y="1500843"/>
                <a:ext cx="11229373" cy="240655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</a:rPr>
                  <a:t>Encapsulation: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𝑝𝑎𝑡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𝑖𝑠𝑃𝑙𝑎𝑦𝑖𝑛𝑔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𝑠𝑐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𝑒𝑑𝑢𝑙𝑒𝑟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𝑚𝑒𝑑𝑖𝑎𝑃𝑙𝑎𝑦𝑒𝑟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,…</m:t>
                    </m:r>
                  </m:oMath>
                </a14:m>
                <a:r>
                  <a:rPr lang="en-US" dirty="0">
                    <a:solidFill>
                      <a:schemeClr val="bg1">
                        <a:lumMod val="95000"/>
                      </a:schemeClr>
                    </a:solidFill>
                  </a:rPr>
                  <a:t> is hidden</a:t>
                </a:r>
              </a:p>
              <a:p>
                <a:endParaRPr lang="en-US" b="1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</a:rPr>
                  <a:t>Abstraction</a:t>
                </a:r>
                <a:r>
                  <a:rPr lang="en-US" b="0" dirty="0">
                    <a:solidFill>
                      <a:schemeClr val="bg1">
                        <a:lumMod val="95000"/>
                      </a:schemeClr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𝐸𝑣𝑒𝑛𝑡𝑅𝑒𝑐𝑜𝑟𝑑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𝑒𝑥𝑝𝑜𝑟𝑡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𝑝𝑖𝑎𝑛𝑜𝐸𝑣𝑒𝑛𝑡𝑠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𝑡𝑜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𝑠𝑡𝑟𝑖𝑛𝑔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𝑐𝑜𝑛𝑣𝑒𝑟𝑡𝑇𝑜𝐶𝑆𝑉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𝑝𝑟𝑖𝑛𝑡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𝑡𝑜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𝑓𝑖𝑙𝑒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…}</m:t>
                    </m:r>
                  </m:oMath>
                </a14:m>
                <a:endParaRPr lang="vi-VN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endParaRPr lang="en-US" b="0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</a:rPr>
                  <a:t>Inheritance</a:t>
                </a:r>
                <a:r>
                  <a:rPr lang="en-US" b="0" dirty="0">
                    <a:solidFill>
                      <a:schemeClr val="bg1">
                        <a:lumMod val="95000"/>
                      </a:schemeClr>
                    </a:solidFill>
                  </a:rPr>
                  <a:t>: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endChr m:val="}"/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solidFill>
                                  <a:schemeClr val="bg1">
                                    <a:lumMod val="9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solidFill>
                                  <a:schemeClr val="bg1">
                                    <a:lumMod val="9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𝐴𝑢𝑑𝑖𝑜𝑅𝑒𝑐𝑜𝑟𝑑</m:t>
                            </m:r>
                          </m:e>
                          <m:e>
                            <m:r>
                              <a:rPr lang="en-US" b="0" i="1" smtClean="0">
                                <a:solidFill>
                                  <a:schemeClr val="bg1">
                                    <a:lumMod val="9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𝐸𝑣𝑒𝑛𝑡𝑅𝑒𝑐𝑜𝑟𝑑</m:t>
                            </m:r>
                          </m:e>
                        </m:eqAr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𝑖𝑛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𝑒𝑟𝑖𝑡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[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𝑖𝑠𝑃𝑙𝑎𝑦𝑖𝑛𝑔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𝑝𝑎𝑡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𝑒𝑥𝑝𝑜𝑟𝑡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𝑖𝑚𝑝𝑜𝑟𝑡𝑅𝑒𝑐𝑜𝑟𝑑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𝑝𝑙𝑎𝑦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𝑠𝑡𝑜𝑝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]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𝑓𝑟𝑜𝑚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𝑅𝑒𝑐𝑜𝑟𝑑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b="0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endParaRPr lang="en-US" b="0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</a:rPr>
                  <a:t>Polymorphism</a:t>
                </a:r>
                <a:r>
                  <a:rPr lang="en-US" b="0" dirty="0">
                    <a:solidFill>
                      <a:schemeClr val="bg1">
                        <a:lumMod val="95000"/>
                      </a:schemeClr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Record</m:t>
                    </m:r>
                    <m:r>
                      <a:rPr lang="en-US" b="0" i="0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play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: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𝐴𝑢𝑑𝑖𝑜𝑅𝑒𝑐𝑜𝑟𝑑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𝑝𝑙𝑎𝑦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𝐸𝑣𝑒𝑛𝑡𝑅𝑒𝑐𝑜𝑟𝑑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𝑝𝑙𝑎𝑦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( )</m:t>
                    </m:r>
                  </m:oMath>
                </a14:m>
                <a:endParaRPr lang="en-US" b="0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endParaRPr lang="en-US" b="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Hộp Văn bản 5">
                <a:extLst>
                  <a:ext uri="{FF2B5EF4-FFF2-40B4-BE49-F238E27FC236}">
                    <a16:creationId xmlns:a16="http://schemas.microsoft.com/office/drawing/2014/main" id="{2774AE5A-1FA3-A8D5-4A8D-A126069C28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450" y="1500843"/>
                <a:ext cx="11229373" cy="2406556"/>
              </a:xfrm>
              <a:prstGeom prst="rect">
                <a:avLst/>
              </a:prstGeom>
              <a:blipFill>
                <a:blip r:embed="rId4"/>
                <a:stretch>
                  <a:fillRect l="-1249" t="-3291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8031828"/>
      </p:ext>
    </p:extLst>
  </p:cSld>
  <p:clrMapOvr>
    <a:masterClrMapping/>
  </p:clrMapOvr>
  <p:transition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3692BBD1-28BC-2785-4075-51C98B95A553}"/>
              </a:ext>
            </a:extLst>
          </p:cNvPr>
          <p:cNvSpPr/>
          <p:nvPr/>
        </p:nvSpPr>
        <p:spPr>
          <a:xfrm>
            <a:off x="0" y="4362556"/>
            <a:ext cx="12192000" cy="24954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877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Detailed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ED45C978-ACCD-7933-B48D-6690E28151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82" t="32694" r="351" b="1327"/>
          <a:stretch/>
        </p:blipFill>
        <p:spPr>
          <a:xfrm>
            <a:off x="1148306" y="1543846"/>
            <a:ext cx="2966494" cy="43071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Hộp Văn bản 2">
                <a:extLst>
                  <a:ext uri="{FF2B5EF4-FFF2-40B4-BE49-F238E27FC236}">
                    <a16:creationId xmlns:a16="http://schemas.microsoft.com/office/drawing/2014/main" id="{B6D54233-6BED-85D6-D24E-FD0B2F20312A}"/>
                  </a:ext>
                </a:extLst>
              </p:cNvPr>
              <p:cNvSpPr txBox="1"/>
              <p:nvPr/>
            </p:nvSpPr>
            <p:spPr>
              <a:xfrm>
                <a:off x="4862576" y="1598651"/>
                <a:ext cx="6877304" cy="24958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vi-VN" sz="2400" b="1" dirty="0" err="1">
                    <a:solidFill>
                      <a:schemeClr val="bg1"/>
                    </a:solidFill>
                  </a:rPr>
                  <a:t>Composition</a:t>
                </a:r>
                <a:r>
                  <a:rPr lang="vi-VN" sz="2400" b="1" dirty="0">
                    <a:solidFill>
                      <a:schemeClr val="bg1"/>
                    </a:solidFill>
                  </a:rPr>
                  <a:t>:</a:t>
                </a:r>
              </a:p>
              <a:p>
                <a:endParaRPr lang="vi-VN" sz="2400" b="1" dirty="0">
                  <a:solidFill>
                    <a:schemeClr val="bg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vi-VN" sz="24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Piano</m:t>
                      </m:r>
                      <m:r>
                        <a:rPr lang="vi-VN" sz="24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vi-VN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lang="vi-VN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vi-VN" sz="24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vi-VN" sz="2400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vi-VN" sz="24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PianoKey</m:t>
                              </m:r>
                              <m:r>
                                <a:rPr lang="vi-VN" sz="24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pk</m:t>
                              </m:r>
                              <m: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PianoKey</m:t>
                              </m:r>
                              <m:r>
                                <a:rPr lang="vi-VN" sz="24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pk</m:t>
                              </m:r>
                              <m: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PianoKey</m:t>
                              </m:r>
                              <m:r>
                                <a:rPr lang="vi-VN" sz="24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pk</m:t>
                              </m:r>
                              <m: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e>
                              <m:r>
                                <a:rPr lang="vi-VN" sz="24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vi-VN" sz="24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Hộp Văn bản 2">
                <a:extLst>
                  <a:ext uri="{FF2B5EF4-FFF2-40B4-BE49-F238E27FC236}">
                    <a16:creationId xmlns:a16="http://schemas.microsoft.com/office/drawing/2014/main" id="{B6D54233-6BED-85D6-D24E-FD0B2F2031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2576" y="1598651"/>
                <a:ext cx="6877304" cy="2495811"/>
              </a:xfrm>
              <a:prstGeom prst="rect">
                <a:avLst/>
              </a:prstGeom>
              <a:blipFill>
                <a:blip r:embed="rId4"/>
                <a:stretch>
                  <a:fillRect l="-1418" t="-1707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1358731"/>
      </p:ext>
    </p:extLst>
  </p:cSld>
  <p:clrMapOvr>
    <a:masterClrMapping/>
  </p:clrMapOvr>
  <p:transition>
    <p:split orient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F00A62AE-FE95-6D9C-6107-CBAD8796F1F3}"/>
              </a:ext>
            </a:extLst>
          </p:cNvPr>
          <p:cNvSpPr/>
          <p:nvPr/>
        </p:nvSpPr>
        <p:spPr>
          <a:xfrm>
            <a:off x="0" y="4411980"/>
            <a:ext cx="12192000" cy="25069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Demo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3" name="bandicam 2024-01-05 23-27-41-586">
            <a:hlinkClick r:id="" action="ppaction://media"/>
            <a:extLst>
              <a:ext uri="{FF2B5EF4-FFF2-40B4-BE49-F238E27FC236}">
                <a16:creationId xmlns:a16="http://schemas.microsoft.com/office/drawing/2014/main" id="{D64DBDD5-1750-2C21-9C96-1F2C4760F3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577" t="3895"/>
          <a:stretch/>
        </p:blipFill>
        <p:spPr>
          <a:xfrm>
            <a:off x="1153866" y="1001644"/>
            <a:ext cx="9638717" cy="552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41307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8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427448" y="1726097"/>
            <a:ext cx="3794651" cy="3993895"/>
            <a:chOff x="997527" y="1726095"/>
            <a:chExt cx="3795821" cy="3993895"/>
          </a:xfrm>
        </p:grpSpPr>
        <p:grpSp>
          <p:nvGrpSpPr>
            <p:cNvPr id="5" name="组合 4"/>
            <p:cNvGrpSpPr/>
            <p:nvPr/>
          </p:nvGrpSpPr>
          <p:grpSpPr>
            <a:xfrm>
              <a:off x="997527" y="1726095"/>
              <a:ext cx="3795821" cy="3993895"/>
              <a:chOff x="1724025" y="1868488"/>
              <a:chExt cx="3163888" cy="3328987"/>
            </a:xfrm>
          </p:grpSpPr>
          <p:sp>
            <p:nvSpPr>
              <p:cNvPr id="8" name="Line 16"/>
              <p:cNvSpPr>
                <a:spLocks noChangeShapeType="1"/>
              </p:cNvSpPr>
              <p:nvPr/>
            </p:nvSpPr>
            <p:spPr bwMode="auto">
              <a:xfrm>
                <a:off x="1724025" y="3534242"/>
                <a:ext cx="3163888" cy="1"/>
              </a:xfrm>
              <a:prstGeom prst="line">
                <a:avLst/>
              </a:prstGeom>
              <a:noFill/>
              <a:ln w="28575">
                <a:solidFill>
                  <a:schemeClr val="accent1">
                    <a:alpha val="50195"/>
                  </a:schemeClr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2399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9" name="Line 17"/>
              <p:cNvSpPr>
                <a:spLocks noChangeShapeType="1"/>
              </p:cNvSpPr>
              <p:nvPr/>
            </p:nvSpPr>
            <p:spPr bwMode="auto">
              <a:xfrm>
                <a:off x="3306599" y="1868488"/>
                <a:ext cx="1" cy="3328987"/>
              </a:xfrm>
              <a:prstGeom prst="line">
                <a:avLst/>
              </a:prstGeom>
              <a:noFill/>
              <a:ln w="28575">
                <a:solidFill>
                  <a:schemeClr val="accent1">
                    <a:alpha val="50195"/>
                  </a:schemeClr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2399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6" name="Oval 10"/>
            <p:cNvSpPr>
              <a:spLocks noChangeArrowheads="1"/>
            </p:cNvSpPr>
            <p:nvPr/>
          </p:nvSpPr>
          <p:spPr bwMode="auto">
            <a:xfrm>
              <a:off x="1375446" y="2190940"/>
              <a:ext cx="3039983" cy="3064204"/>
            </a:xfrm>
            <a:prstGeom prst="ellipse">
              <a:avLst/>
            </a:prstGeom>
            <a:noFill/>
            <a:ln w="12700">
              <a:solidFill>
                <a:schemeClr val="accent1">
                  <a:alpha val="50000"/>
                </a:schemeClr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zh-CN" sz="1467" dirty="0">
                <a:solidFill>
                  <a:srgbClr val="000000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Oval 15"/>
            <p:cNvSpPr>
              <a:spLocks noChangeArrowheads="1"/>
            </p:cNvSpPr>
            <p:nvPr/>
          </p:nvSpPr>
          <p:spPr bwMode="auto">
            <a:xfrm>
              <a:off x="1177416" y="1987618"/>
              <a:ext cx="3436042" cy="3470849"/>
            </a:xfrm>
            <a:prstGeom prst="ellipse">
              <a:avLst/>
            </a:prstGeom>
            <a:noFill/>
            <a:ln w="12700">
              <a:solidFill>
                <a:schemeClr val="accent1">
                  <a:alpha val="50000"/>
                </a:schemeClr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zh-CN" sz="1467" dirty="0">
                <a:solidFill>
                  <a:srgbClr val="000000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2054811" y="2426982"/>
            <a:ext cx="2539920" cy="25921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7" rIns="91412" bIns="45707" anchor="ctr"/>
          <a:lstStyle/>
          <a:p>
            <a:pPr algn="ctr"/>
            <a:endParaRPr lang="zh-CN" altLang="zh-CN" sz="2399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1" name="Oval 14"/>
          <p:cNvSpPr>
            <a:spLocks noChangeArrowheads="1"/>
          </p:cNvSpPr>
          <p:nvPr/>
        </p:nvSpPr>
        <p:spPr bwMode="auto">
          <a:xfrm>
            <a:off x="2579442" y="2961441"/>
            <a:ext cx="1490660" cy="152320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wrap="none" lIns="91412" tIns="45707" rIns="91412" bIns="45707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999" b="1" dirty="0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2" name="文本5"/>
          <p:cNvSpPr>
            <a:spLocks noChangeArrowheads="1"/>
          </p:cNvSpPr>
          <p:nvPr/>
        </p:nvSpPr>
        <p:spPr bwMode="auto">
          <a:xfrm>
            <a:off x="4362209" y="5144650"/>
            <a:ext cx="2223859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3" name="文本4"/>
          <p:cNvSpPr>
            <a:spLocks noChangeArrowheads="1"/>
          </p:cNvSpPr>
          <p:nvPr/>
        </p:nvSpPr>
        <p:spPr bwMode="auto">
          <a:xfrm>
            <a:off x="5041933" y="4462813"/>
            <a:ext cx="2225763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4" name="文本3"/>
          <p:cNvSpPr>
            <a:spLocks noChangeArrowheads="1"/>
          </p:cNvSpPr>
          <p:nvPr/>
        </p:nvSpPr>
        <p:spPr bwMode="auto">
          <a:xfrm>
            <a:off x="5300873" y="3601943"/>
            <a:ext cx="2221955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文本2"/>
          <p:cNvSpPr>
            <a:spLocks noChangeArrowheads="1"/>
          </p:cNvSpPr>
          <p:nvPr/>
        </p:nvSpPr>
        <p:spPr bwMode="auto">
          <a:xfrm>
            <a:off x="5047645" y="2765835"/>
            <a:ext cx="2221956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6" name="文本1"/>
          <p:cNvSpPr>
            <a:spLocks noChangeArrowheads="1"/>
          </p:cNvSpPr>
          <p:nvPr/>
        </p:nvSpPr>
        <p:spPr bwMode="auto">
          <a:xfrm>
            <a:off x="4312705" y="2015433"/>
            <a:ext cx="2223859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/>
          </a:p>
        </p:txBody>
      </p:sp>
      <p:grpSp>
        <p:nvGrpSpPr>
          <p:cNvPr id="17" name="圆圈1"/>
          <p:cNvGrpSpPr>
            <a:grpSpLocks/>
          </p:cNvGrpSpPr>
          <p:nvPr/>
        </p:nvGrpSpPr>
        <p:grpSpPr bwMode="auto">
          <a:xfrm>
            <a:off x="3916674" y="1964166"/>
            <a:ext cx="361759" cy="361871"/>
            <a:chOff x="0" y="0"/>
            <a:chExt cx="262" cy="262"/>
          </a:xfrm>
        </p:grpSpPr>
        <p:sp>
          <p:nvSpPr>
            <p:cNvPr id="18" name="Oval 19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9" name="Oval 20"/>
            <p:cNvSpPr>
              <a:spLocks noChangeArrowheads="1"/>
            </p:cNvSpPr>
            <p:nvPr/>
          </p:nvSpPr>
          <p:spPr bwMode="auto">
            <a:xfrm>
              <a:off x="25" y="22"/>
              <a:ext cx="218" cy="21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0" name="圆圈2"/>
          <p:cNvGrpSpPr>
            <a:grpSpLocks/>
          </p:cNvGrpSpPr>
          <p:nvPr/>
        </p:nvGrpSpPr>
        <p:grpSpPr bwMode="auto">
          <a:xfrm>
            <a:off x="4676367" y="2716476"/>
            <a:ext cx="363661" cy="363773"/>
            <a:chOff x="0" y="0"/>
            <a:chExt cx="262" cy="262"/>
          </a:xfrm>
        </p:grpSpPr>
        <p:sp>
          <p:nvSpPr>
            <p:cNvPr id="21" name="Oval 28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2" name="Oval 29"/>
            <p:cNvSpPr>
              <a:spLocks noChangeArrowheads="1"/>
            </p:cNvSpPr>
            <p:nvPr/>
          </p:nvSpPr>
          <p:spPr bwMode="auto">
            <a:xfrm>
              <a:off x="22" y="22"/>
              <a:ext cx="218" cy="2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3" name="圆圈3"/>
          <p:cNvGrpSpPr>
            <a:grpSpLocks/>
          </p:cNvGrpSpPr>
          <p:nvPr/>
        </p:nvGrpSpPr>
        <p:grpSpPr bwMode="auto">
          <a:xfrm>
            <a:off x="4923884" y="3537347"/>
            <a:ext cx="363661" cy="363775"/>
            <a:chOff x="0" y="0"/>
            <a:chExt cx="262" cy="262"/>
          </a:xfrm>
        </p:grpSpPr>
        <p:sp>
          <p:nvSpPr>
            <p:cNvPr id="24" name="Oval 31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5" name="Oval 32"/>
            <p:cNvSpPr>
              <a:spLocks noChangeArrowheads="1"/>
            </p:cNvSpPr>
            <p:nvPr/>
          </p:nvSpPr>
          <p:spPr bwMode="auto">
            <a:xfrm>
              <a:off x="22" y="22"/>
              <a:ext cx="218" cy="21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6" name="圆圈4"/>
          <p:cNvGrpSpPr>
            <a:grpSpLocks/>
          </p:cNvGrpSpPr>
          <p:nvPr/>
        </p:nvGrpSpPr>
        <p:grpSpPr bwMode="auto">
          <a:xfrm>
            <a:off x="4666846" y="4409642"/>
            <a:ext cx="361759" cy="361871"/>
            <a:chOff x="0" y="0"/>
            <a:chExt cx="262" cy="262"/>
          </a:xfrm>
        </p:grpSpPr>
        <p:sp>
          <p:nvSpPr>
            <p:cNvPr id="27" name="Oval 34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8" name="Oval 35"/>
            <p:cNvSpPr>
              <a:spLocks noChangeArrowheads="1"/>
            </p:cNvSpPr>
            <p:nvPr/>
          </p:nvSpPr>
          <p:spPr bwMode="auto">
            <a:xfrm>
              <a:off x="23" y="22"/>
              <a:ext cx="218" cy="21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圆圈5"/>
          <p:cNvGrpSpPr>
            <a:grpSpLocks/>
          </p:cNvGrpSpPr>
          <p:nvPr/>
        </p:nvGrpSpPr>
        <p:grpSpPr bwMode="auto">
          <a:xfrm>
            <a:off x="3998546" y="5074340"/>
            <a:ext cx="361759" cy="363773"/>
            <a:chOff x="0" y="0"/>
            <a:chExt cx="262" cy="262"/>
          </a:xfrm>
          <a:solidFill>
            <a:schemeClr val="accent1"/>
          </a:solidFill>
        </p:grpSpPr>
        <p:sp>
          <p:nvSpPr>
            <p:cNvPr id="30" name="Oval 37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1" name="Oval 38"/>
            <p:cNvSpPr>
              <a:spLocks noChangeArrowheads="1"/>
            </p:cNvSpPr>
            <p:nvPr/>
          </p:nvSpPr>
          <p:spPr bwMode="auto">
            <a:xfrm>
              <a:off x="21" y="22"/>
              <a:ext cx="218" cy="2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7565326" y="2412288"/>
            <a:ext cx="3199229" cy="83097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algn="just"/>
            <a:endParaRPr/>
          </a:p>
        </p:txBody>
      </p:sp>
      <p:sp>
        <p:nvSpPr>
          <p:cNvPr id="33" name="矩形 32"/>
          <p:cNvSpPr/>
          <p:nvPr/>
        </p:nvSpPr>
        <p:spPr>
          <a:xfrm>
            <a:off x="2725685" y="3372300"/>
            <a:ext cx="1198177" cy="584493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algn="ctr"/>
            <a:endParaRPr lang="en-US" altLang="zh-CN" sz="1599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/>
            <a:endParaRPr lang="en-US" altLang="zh-CN" sz="1599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565326" y="1906554"/>
            <a:ext cx="3199229" cy="33840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endParaRPr/>
          </a:p>
        </p:txBody>
      </p:sp>
      <p:sp>
        <p:nvSpPr>
          <p:cNvPr id="35" name="矩形 34"/>
          <p:cNvSpPr/>
          <p:nvPr/>
        </p:nvSpPr>
        <p:spPr>
          <a:xfrm>
            <a:off x="7565326" y="4389718"/>
            <a:ext cx="3199229" cy="83097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algn="just"/>
            <a:endParaRPr/>
          </a:p>
        </p:txBody>
      </p:sp>
      <p:sp>
        <p:nvSpPr>
          <p:cNvPr id="36" name="矩形 35"/>
          <p:cNvSpPr/>
          <p:nvPr/>
        </p:nvSpPr>
        <p:spPr>
          <a:xfrm>
            <a:off x="7565326" y="3883985"/>
            <a:ext cx="3199229" cy="33840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endParaRPr/>
          </a:p>
        </p:txBody>
      </p:sp>
      <p:sp>
        <p:nvSpPr>
          <p:cNvPr id="37" name="文本框 10">
            <a:extLst>
              <a:ext uri="{FF2B5EF4-FFF2-40B4-BE49-F238E27FC236}">
                <a16:creationId xmlns:a16="http://schemas.microsoft.com/office/drawing/2014/main" id="{965554DE-5081-4DE9-A30D-8D10C54F04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38" name="矩形 1">
            <a:extLst>
              <a:ext uri="{FF2B5EF4-FFF2-40B4-BE49-F238E27FC236}">
                <a16:creationId xmlns:a16="http://schemas.microsoft.com/office/drawing/2014/main" id="{A0525DB6-6226-4ADA-9D0E-5F0D5A4A0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08F601C0-3D36-74E9-9DD2-8ECBFF1F27E7}"/>
              </a:ext>
            </a:extLst>
          </p:cNvPr>
          <p:cNvSpPr txBox="1"/>
          <p:nvPr/>
        </p:nvSpPr>
        <p:spPr>
          <a:xfrm>
            <a:off x="5968186" y="2880349"/>
            <a:ext cx="49595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/>
              <a:t>Thanks</a:t>
            </a:r>
            <a:r>
              <a:rPr lang="vi-VN" sz="4000" b="1" dirty="0"/>
              <a:t> </a:t>
            </a:r>
            <a:r>
              <a:rPr lang="vi-VN" sz="4000" b="1" dirty="0" err="1"/>
              <a:t>for</a:t>
            </a:r>
            <a:r>
              <a:rPr lang="vi-VN" sz="4000" b="1" dirty="0"/>
              <a:t> </a:t>
            </a:r>
            <a:r>
              <a:rPr lang="vi-VN" sz="4000" b="1" dirty="0" err="1"/>
              <a:t>listening</a:t>
            </a:r>
            <a:r>
              <a:rPr lang="vi-VN" sz="4000" b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0053472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0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2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9" dur="250" fill="hold"/>
                                        <p:tgtEl>
                                          <p:spTgt spid="1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1" dur="250" fill="hold"/>
                                        <p:tgtEl>
                                          <p:spTgt spid="1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mp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8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decel="10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40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45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50"/>
                            </p:stCondLst>
                            <p:childTnLst>
                              <p:par>
                                <p:cTn id="6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2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65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1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275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775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2" grpId="0"/>
      <p:bldP spid="13" grpId="0"/>
      <p:bldP spid="14" grpId="0"/>
      <p:bldP spid="15" grpId="0"/>
      <p:bldP spid="16" grpId="0"/>
      <p:bldP spid="32" grpId="0"/>
      <p:bldP spid="33" grpId="0"/>
      <p:bldP spid="33" grpId="1"/>
      <p:bldP spid="33" grpId="2"/>
      <p:bldP spid="34" grpId="0"/>
      <p:bldP spid="35" grpId="0"/>
      <p:bldP spid="36" grpId="0"/>
    </p:bldLst>
  </p:timing>
</p:sld>
</file>

<file path=ppt/theme/theme1.xml><?xml version="1.0" encoding="utf-8"?>
<a:theme xmlns:a="http://schemas.openxmlformats.org/drawingml/2006/main" name="Office 主题​​">
  <a:themeElements>
    <a:clrScheme name="自定义 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301</Words>
  <Application>Microsoft Office PowerPoint</Application>
  <PresentationFormat>Màn hình rộng</PresentationFormat>
  <Paragraphs>56</Paragraphs>
  <Slides>9</Slides>
  <Notes>8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6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9</vt:i4>
      </vt:variant>
    </vt:vector>
  </HeadingPairs>
  <TitlesOfParts>
    <vt:vector size="16" baseType="lpstr">
      <vt:lpstr>等线</vt:lpstr>
      <vt:lpstr>等线 Light</vt:lpstr>
      <vt:lpstr>FZHei-B01S</vt:lpstr>
      <vt:lpstr>Arial</vt:lpstr>
      <vt:lpstr>Calibri</vt:lpstr>
      <vt:lpstr>Cambria Math</vt:lpstr>
      <vt:lpstr>Office 主题​​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Nguyen Truc Cuong 20215005</cp:lastModifiedBy>
  <cp:revision>18</cp:revision>
  <dcterms:created xsi:type="dcterms:W3CDTF">2018-08-01T07:48:12Z</dcterms:created>
  <dcterms:modified xsi:type="dcterms:W3CDTF">2024-01-06T08:19:07Z</dcterms:modified>
</cp:coreProperties>
</file>

<file path=docProps/thumbnail.jpeg>
</file>